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6" r:id="rId3"/>
    <p:sldId id="318" r:id="rId4"/>
    <p:sldId id="273" r:id="rId5"/>
    <p:sldId id="271" r:id="rId6"/>
    <p:sldId id="264" r:id="rId7"/>
    <p:sldId id="256" r:id="rId8"/>
    <p:sldId id="259" r:id="rId9"/>
    <p:sldId id="260" r:id="rId10"/>
    <p:sldId id="269" r:id="rId11"/>
    <p:sldId id="263" r:id="rId12"/>
    <p:sldId id="266" r:id="rId13"/>
    <p:sldId id="270" r:id="rId14"/>
    <p:sldId id="265" r:id="rId15"/>
    <p:sldId id="268" r:id="rId16"/>
    <p:sldId id="277" r:id="rId17"/>
    <p:sldId id="278" r:id="rId18"/>
    <p:sldId id="280" r:id="rId19"/>
    <p:sldId id="285" r:id="rId20"/>
    <p:sldId id="282" r:id="rId21"/>
    <p:sldId id="286" r:id="rId22"/>
    <p:sldId id="328" r:id="rId23"/>
    <p:sldId id="329" r:id="rId24"/>
    <p:sldId id="330" r:id="rId25"/>
    <p:sldId id="332" r:id="rId26"/>
    <p:sldId id="333" r:id="rId27"/>
    <p:sldId id="334" r:id="rId28"/>
    <p:sldId id="335" r:id="rId29"/>
    <p:sldId id="336" r:id="rId30"/>
    <p:sldId id="321" r:id="rId31"/>
    <p:sldId id="294" r:id="rId32"/>
    <p:sldId id="295" r:id="rId33"/>
    <p:sldId id="297" r:id="rId34"/>
    <p:sldId id="325" r:id="rId35"/>
    <p:sldId id="326" r:id="rId36"/>
    <p:sldId id="301" r:id="rId37"/>
    <p:sldId id="302" r:id="rId38"/>
    <p:sldId id="303" r:id="rId39"/>
    <p:sldId id="305" r:id="rId40"/>
    <p:sldId id="306" r:id="rId41"/>
    <p:sldId id="307" r:id="rId42"/>
    <p:sldId id="309" r:id="rId43"/>
    <p:sldId id="310" r:id="rId44"/>
    <p:sldId id="311" r:id="rId45"/>
    <p:sldId id="327" r:id="rId46"/>
    <p:sldId id="274" r:id="rId47"/>
    <p:sldId id="319" r:id="rId48"/>
    <p:sldId id="314" r:id="rId49"/>
    <p:sldId id="313" r:id="rId50"/>
    <p:sldId id="320" r:id="rId51"/>
    <p:sldId id="338" r:id="rId52"/>
    <p:sldId id="33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B8CF76A-A074-4D16-8524-0665BB66B2F6}">
          <p14:sldIdLst>
            <p14:sldId id="272"/>
            <p14:sldId id="276"/>
            <p14:sldId id="318"/>
          </p14:sldIdLst>
        </p14:section>
        <p14:section name="Test Set Example" id="{C36E6044-2FDA-4845-AF78-5A3BDDF19213}">
          <p14:sldIdLst>
            <p14:sldId id="273"/>
            <p14:sldId id="271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328"/>
            <p14:sldId id="329"/>
            <p14:sldId id="330"/>
            <p14:sldId id="332"/>
            <p14:sldId id="333"/>
            <p14:sldId id="334"/>
            <p14:sldId id="335"/>
            <p14:sldId id="336"/>
          </p14:sldIdLst>
        </p14:section>
        <p14:section name="Implementation" id="{17CF51F9-8AE4-4355-8E71-FACD9687FCB2}">
          <p14:sldIdLst>
            <p14:sldId id="321"/>
          </p14:sldIdLst>
        </p14:section>
        <p14:section name="Incremental Parsing" id="{06F0A0F5-F06B-4C23-87D4-BCFE39A8D72F}">
          <p14:sldIdLst>
            <p14:sldId id="294"/>
            <p14:sldId id="295"/>
            <p14:sldId id="297"/>
            <p14:sldId id="325"/>
            <p14:sldId id="326"/>
            <p14:sldId id="301"/>
            <p14:sldId id="302"/>
            <p14:sldId id="303"/>
            <p14:sldId id="305"/>
            <p14:sldId id="306"/>
            <p14:sldId id="307"/>
            <p14:sldId id="309"/>
            <p14:sldId id="310"/>
            <p14:sldId id="311"/>
            <p14:sldId id="327"/>
          </p14:sldIdLst>
        </p14:section>
        <p14:section name="Data Gathering" id="{61AE6B12-9B86-4F83-BAB1-E184917099D4}">
          <p14:sldIdLst>
            <p14:sldId id="274"/>
            <p14:sldId id="319"/>
          </p14:sldIdLst>
        </p14:section>
        <p14:section name="Results" id="{C31E1FFD-BA04-4FA7-8469-B3070DB4D03F}">
          <p14:sldIdLst>
            <p14:sldId id="314"/>
            <p14:sldId id="313"/>
            <p14:sldId id="320"/>
            <p14:sldId id="338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89C5-26A9-4DF9-8011-F797CFD69749}" type="datetimeFigureOut">
              <a:rPr lang="en-US" smtClean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018" y="1122363"/>
            <a:ext cx="1187796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Incrementally Parsing Referring Expressions using Spatial Object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Gaurav Manek</a:t>
            </a:r>
          </a:p>
          <a:p>
            <a:r>
              <a:rPr lang="en-US" dirty="0"/>
              <a:t>Advisor: Prof. Stefanie Tellex</a:t>
            </a:r>
          </a:p>
          <a:p>
            <a:r>
              <a:rPr lang="en-US" dirty="0"/>
              <a:t>Reader: Prof. Eugene Charniak</a:t>
            </a:r>
          </a:p>
        </p:txBody>
      </p:sp>
    </p:spTree>
    <p:extLst>
      <p:ext uri="{BB962C8B-B14F-4D97-AF65-F5344CB8AC3E}">
        <p14:creationId xmlns:p14="http://schemas.microsoft.com/office/powerpoint/2010/main" val="379568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3998242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43768" y="3998242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,…)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blipFill>
                <a:blip r:embed="rId3"/>
                <a:stretch>
                  <a:fillRect l="-3264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   …)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blipFill>
                <a:blip r:embed="rId7"/>
                <a:stretch>
                  <a:fillRect l="-3810"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∝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blipFill>
                <a:blip r:embed="rId8"/>
                <a:stretch>
                  <a:fillRect l="-4253" t="-27160" b="-46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</p:spTree>
    <p:extLst>
      <p:ext uri="{BB962C8B-B14F-4D97-AF65-F5344CB8AC3E}">
        <p14:creationId xmlns:p14="http://schemas.microsoft.com/office/powerpoint/2010/main" val="35195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952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4" grpId="0" animBg="1"/>
      <p:bldP spid="2" grpId="0" animBg="1"/>
      <p:bldP spid="5" grpId="0" animBg="1"/>
      <p:bldP spid="12" grpId="0"/>
      <p:bldP spid="15" grpId="0"/>
      <p:bldP spid="28" grpId="0" animBg="1"/>
      <p:bldP spid="29" grpId="0"/>
      <p:bldP spid="30" grpId="0" animBg="1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819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819" cy="491417"/>
              </a:xfrm>
              <a:prstGeom prst="rect">
                <a:avLst/>
              </a:prstGeom>
              <a:blipFill>
                <a:blip r:embed="rId5"/>
                <a:stretch>
                  <a:fillRect l="-3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28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72925" y="257980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9804"/>
                <a:ext cx="11582389" cy="1034257"/>
              </a:xfrm>
              <a:prstGeom prst="rect">
                <a:avLst/>
              </a:prstGeom>
              <a:blipFill>
                <a:blip r:embed="rId5"/>
                <a:stretch>
                  <a:fillRect r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4340886" y="96843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50614" y="34865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309295" y="96843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743983" y="3509685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802902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72925" y="257980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9804"/>
                <a:ext cx="11582389" cy="1034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4340886" y="96843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50614" y="34865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309295" y="96843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743983" y="3509685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p:sp>
        <p:nvSpPr>
          <p:cNvPr id="2" name="Curved Down Arrow 1"/>
          <p:cNvSpPr/>
          <p:nvPr/>
        </p:nvSpPr>
        <p:spPr>
          <a:xfrm flipH="1">
            <a:off x="7376746" y="2222465"/>
            <a:ext cx="1763762" cy="60891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urved Down Arrow 32"/>
          <p:cNvSpPr/>
          <p:nvPr/>
        </p:nvSpPr>
        <p:spPr>
          <a:xfrm flipH="1">
            <a:off x="8343899" y="2018073"/>
            <a:ext cx="2417322" cy="834550"/>
          </a:xfrm>
          <a:prstGeom prst="curvedDownArrow">
            <a:avLst>
              <a:gd name="adj1" fmla="val 16909"/>
              <a:gd name="adj2" fmla="val 36537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6861860" y="2781123"/>
                <a:ext cx="51051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860" y="2781123"/>
                <a:ext cx="5105180" cy="477888"/>
              </a:xfrm>
              <a:prstGeom prst="rect">
                <a:avLst/>
              </a:prstGeom>
              <a:blipFill>
                <a:blip r:embed="rId7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68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4340886" y="128847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50614" y="380657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8257367" y="2340031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692055" y="3806576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6861860" y="2471697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860" y="2471697"/>
                <a:ext cx="2928174" cy="1142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18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 =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5099838" y="511231"/>
            <a:ext cx="137160" cy="63093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209566" y="380657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9793559" y="2340031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228247" y="3806576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8398052" y="2471697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052" y="2471697"/>
                <a:ext cx="2928174" cy="1142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744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8202503" y="2340031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637191" y="3806576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6806996" y="2471697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996" y="2471697"/>
                <a:ext cx="2928174" cy="1142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/>
          <p:cNvSpPr/>
          <p:nvPr/>
        </p:nvSpPr>
        <p:spPr>
          <a:xfrm rot="5400000">
            <a:off x="4340886" y="1288471"/>
            <a:ext cx="137160" cy="47548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50614" y="380657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</p:spTree>
    <p:extLst>
      <p:ext uri="{BB962C8B-B14F-4D97-AF65-F5344CB8AC3E}">
        <p14:creationId xmlns:p14="http://schemas.microsoft.com/office/powerpoint/2010/main" val="4192794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6332073" y="3476275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6761" y="49428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6806996" y="2471697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996" y="2471697"/>
                <a:ext cx="2928174" cy="1142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/>
          <p:cNvSpPr/>
          <p:nvPr/>
        </p:nvSpPr>
        <p:spPr>
          <a:xfrm rot="5400000">
            <a:off x="3417977" y="3386323"/>
            <a:ext cx="137160" cy="28426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27705" y="4951291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…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  <a:blipFill>
                <a:blip r:embed="rId10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14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http://randomwallpapers.net/white-grid-pattern-abstract-1920x1200-wallpaper3778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27599" r="21442" b="654"/>
          <a:stretch/>
        </p:blipFill>
        <p:spPr bwMode="auto">
          <a:xfrm>
            <a:off x="6084277" y="2337020"/>
            <a:ext cx="5234356" cy="41003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c 51"/>
          <p:cNvSpPr/>
          <p:nvPr/>
        </p:nvSpPr>
        <p:spPr>
          <a:xfrm>
            <a:off x="8316862" y="309453"/>
            <a:ext cx="4041975" cy="3687230"/>
          </a:xfrm>
          <a:prstGeom prst="arc">
            <a:avLst>
              <a:gd name="adj1" fmla="val 3695649"/>
              <a:gd name="adj2" fmla="val 1045804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774357" y="4419551"/>
            <a:ext cx="3750945" cy="705240"/>
          </a:xfrm>
          <a:prstGeom prst="straightConnector1">
            <a:avLst/>
          </a:prstGeom>
          <a:ln w="38100">
            <a:solidFill>
              <a:schemeClr val="accent2">
                <a:alpha val="8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5" y="365127"/>
            <a:ext cx="10515600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cxnSp>
        <p:nvCxnSpPr>
          <p:cNvPr id="5" name="Straight Connector 4"/>
          <p:cNvCxnSpPr>
            <a:stCxn id="2" idx="2"/>
          </p:cNvCxnSpPr>
          <p:nvPr/>
        </p:nvCxnSpPr>
        <p:spPr>
          <a:xfrm flipH="1">
            <a:off x="6060832" y="1690690"/>
            <a:ext cx="11723" cy="4419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38200" y="1690690"/>
                <a:ext cx="52460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{near, left, right, in front of, behind}</a:t>
                </a: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90"/>
                <a:ext cx="5246078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://randomwallpapers.net/white-grid-pattern-abstract-1920x1200-wallpaper3778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27599" r="21442" b="654"/>
          <a:stretch/>
        </p:blipFill>
        <p:spPr bwMode="auto">
          <a:xfrm>
            <a:off x="838199" y="2337020"/>
            <a:ext cx="5234356" cy="41003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/>
              <p:cNvSpPr/>
              <p:nvPr/>
            </p:nvSpPr>
            <p:spPr>
              <a:xfrm>
                <a:off x="2345055" y="3187993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55" y="3187993"/>
                <a:ext cx="374904" cy="38951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/>
              <p:cNvSpPr/>
              <p:nvPr/>
            </p:nvSpPr>
            <p:spPr>
              <a:xfrm>
                <a:off x="4421505" y="4594527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05" y="4594527"/>
                <a:ext cx="374904" cy="38951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8" idx="5"/>
            <a:endCxn id="11" idx="1"/>
          </p:cNvCxnSpPr>
          <p:nvPr/>
        </p:nvCxnSpPr>
        <p:spPr>
          <a:xfrm>
            <a:off x="2665056" y="3520463"/>
            <a:ext cx="1811352" cy="113110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2"/>
          </p:cNvCxnSpPr>
          <p:nvPr/>
        </p:nvCxnSpPr>
        <p:spPr>
          <a:xfrm>
            <a:off x="2532507" y="4789283"/>
            <a:ext cx="1888998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8" idx="4"/>
          </p:cNvCxnSpPr>
          <p:nvPr/>
        </p:nvCxnSpPr>
        <p:spPr>
          <a:xfrm flipV="1">
            <a:off x="2520785" y="3577506"/>
            <a:ext cx="11722" cy="121177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3352546" y="3582218"/>
                <a:ext cx="192193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effectLst>
                                <a:glow rad="76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0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effectLst>
                                <a:glow rad="76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546" y="3582218"/>
                <a:ext cx="1921936" cy="427746"/>
              </a:xfrm>
              <a:prstGeom prst="rect">
                <a:avLst/>
              </a:prstGeom>
              <a:blipFill>
                <a:blip r:embed="rId6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3202455" y="4787707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5" y="4787707"/>
                <a:ext cx="505844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1993834" y="3998728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34" y="3998728"/>
                <a:ext cx="5058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6072555" y="1692999"/>
                <a:ext cx="52460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{between}</a:t>
                </a: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5" y="1692999"/>
                <a:ext cx="5246078" cy="646331"/>
              </a:xfrm>
              <a:prstGeom prst="rect">
                <a:avLst/>
              </a:prstGeom>
              <a:blipFill>
                <a:blip r:embed="rId9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val 26"/>
              <p:cNvSpPr/>
              <p:nvPr/>
            </p:nvSpPr>
            <p:spPr>
              <a:xfrm>
                <a:off x="8861417" y="3383281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417" y="3383281"/>
                <a:ext cx="374904" cy="38951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/>
              <p:cNvSpPr/>
              <p:nvPr/>
            </p:nvSpPr>
            <p:spPr>
              <a:xfrm>
                <a:off x="6598309" y="4930035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309" y="4930035"/>
                <a:ext cx="374904" cy="38951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/>
              <p:cNvSpPr/>
              <p:nvPr/>
            </p:nvSpPr>
            <p:spPr>
              <a:xfrm>
                <a:off x="10337850" y="4224795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850" y="4224795"/>
                <a:ext cx="374904" cy="38951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>
            <a:stCxn id="27" idx="5"/>
          </p:cNvCxnSpPr>
          <p:nvPr/>
        </p:nvCxnSpPr>
        <p:spPr>
          <a:xfrm>
            <a:off x="9181418" y="3715751"/>
            <a:ext cx="282852" cy="84280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9395215" y="3840069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215" y="3840069"/>
                <a:ext cx="505844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/>
              <p:cNvSpPr/>
              <p:nvPr/>
            </p:nvSpPr>
            <p:spPr>
              <a:xfrm>
                <a:off x="8917144" y="4745541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144" y="4745541"/>
                <a:ext cx="505844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>
            <a:off x="8746392" y="4614162"/>
            <a:ext cx="702071" cy="1544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/>
              <p:cNvSpPr/>
              <p:nvPr/>
            </p:nvSpPr>
            <p:spPr>
              <a:xfrm>
                <a:off x="9097427" y="3059274"/>
                <a:ext cx="19419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427" y="3059274"/>
                <a:ext cx="1941942" cy="369332"/>
              </a:xfrm>
              <a:prstGeom prst="rect">
                <a:avLst/>
              </a:prstGeom>
              <a:blipFill>
                <a:blip r:embed="rId15"/>
                <a:stretch>
                  <a:fillRect l="-627" r="-9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0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</a:t>
            </a:r>
          </a:p>
          <a:p>
            <a:pPr lvl="1"/>
            <a:r>
              <a:rPr lang="en-US" dirty="0"/>
              <a:t>Tellex et al. 2011;</a:t>
            </a:r>
          </a:p>
          <a:p>
            <a:pPr lvl="1"/>
            <a:r>
              <a:rPr lang="en-US" dirty="0"/>
              <a:t>Matuszek et al. 2012;</a:t>
            </a:r>
          </a:p>
          <a:p>
            <a:pPr lvl="1"/>
            <a:r>
              <a:rPr lang="en-US" dirty="0"/>
              <a:t>Artzi and Zettlemoyer 2013;</a:t>
            </a:r>
          </a:p>
          <a:p>
            <a:pPr lvl="1"/>
            <a:r>
              <a:rPr lang="en-US" dirty="0"/>
              <a:t>Fang, Doering, and Chai 2015</a:t>
            </a:r>
          </a:p>
          <a:p>
            <a:r>
              <a:rPr lang="en-US" dirty="0"/>
              <a:t>Batch-mode</a:t>
            </a:r>
          </a:p>
          <a:p>
            <a:pPr lvl="1"/>
            <a:r>
              <a:rPr lang="en-US" dirty="0"/>
              <a:t>requires waiting for the complete utterance,</a:t>
            </a:r>
          </a:p>
          <a:p>
            <a:pPr lvl="1"/>
            <a:r>
              <a:rPr lang="en-US" dirty="0"/>
              <a:t>G3 system can take up to 30 seconds</a:t>
            </a:r>
          </a:p>
        </p:txBody>
      </p:sp>
    </p:spTree>
    <p:extLst>
      <p:ext uri="{BB962C8B-B14F-4D97-AF65-F5344CB8AC3E}">
        <p14:creationId xmlns:p14="http://schemas.microsoft.com/office/powerpoint/2010/main" val="423325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obj IncrementalParser(scene):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var cache, sentence;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fun update(w):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sentence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>
                <a:latin typeface="Consolas" panose="020B0609020204030204" pitchFamily="49" charset="0"/>
              </a:rPr>
              <a:t>sentence + w;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tags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getTagsFromSentence(</a:t>
            </a:r>
            <a:r>
              <a:rPr lang="en-US" sz="2000" dirty="0">
                <a:latin typeface="Consolas" panose="020B0609020204030204" pitchFamily="49" charset="0"/>
              </a:rPr>
              <a:t>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tree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convertTagsToTree(</a:t>
            </a:r>
            <a:r>
              <a:rPr lang="en-US" sz="2000" dirty="0">
                <a:latin typeface="Consolas" panose="020B0609020204030204" pitchFamily="49" charset="0"/>
              </a:rPr>
              <a:t>tags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dist  new Distribution(UNIFORM);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for node in tree: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if node not in cache: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	cache.add(evaluateNode(node));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dist  takeJointDistribution(dist, cache.get(node));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return dist;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26401" y="3223492"/>
            <a:ext cx="3327400" cy="38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Conditional Random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1" y="3613367"/>
            <a:ext cx="4140200" cy="38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Deterministic transformation.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2364" y="4339034"/>
            <a:ext cx="6181436" cy="38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Resolve each node, bottom-up, using the model.</a:t>
            </a:r>
          </a:p>
        </p:txBody>
      </p:sp>
    </p:spTree>
    <p:extLst>
      <p:ext uri="{BB962C8B-B14F-4D97-AF65-F5344CB8AC3E}">
        <p14:creationId xmlns:p14="http://schemas.microsoft.com/office/powerpoint/2010/main" val="8771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</p:spTree>
    <p:extLst>
      <p:ext uri="{BB962C8B-B14F-4D97-AF65-F5344CB8AC3E}">
        <p14:creationId xmlns:p14="http://schemas.microsoft.com/office/powerpoint/2010/main" val="126062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00352"/>
              </p:ext>
            </p:extLst>
          </p:nvPr>
        </p:nvGraphicFramePr>
        <p:xfrm>
          <a:off x="2392679" y="4521200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695440" y="3444687"/>
            <a:ext cx="128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between</a:t>
            </a:r>
          </a:p>
        </p:txBody>
      </p:sp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3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8503920" y="4518048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062181" y="4517250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372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7095590" y="346350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25" idx="4"/>
          </p:cNvCxnSpPr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4"/>
          </p:cNvCxnSpPr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  <a:endCxn id="25" idx="0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390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897120" y="183160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5" name="Rectangle 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831968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831968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15" name="Rectangle 1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8" name="Rectangle 27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Example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</p:spTree>
    <p:extLst>
      <p:ext uri="{BB962C8B-B14F-4D97-AF65-F5344CB8AC3E}">
        <p14:creationId xmlns:p14="http://schemas.microsoft.com/office/powerpoint/2010/main" val="355216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04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94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470784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9243296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6983864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859145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0631305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791584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81024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8436745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466816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601524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601524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07385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568438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/>
          <p:cNvSpPr txBox="1"/>
          <p:nvPr/>
        </p:nvSpPr>
        <p:spPr>
          <a:xfrm>
            <a:off x="915831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999391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-176463" y="686162"/>
            <a:ext cx="12544926" cy="683491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9"/>
            <a:ext cx="12192000" cy="5679179"/>
          </a:xfrm>
        </p:spPr>
      </p:pic>
    </p:spTree>
    <p:extLst>
      <p:ext uri="{BB962C8B-B14F-4D97-AF65-F5344CB8AC3E}">
        <p14:creationId xmlns:p14="http://schemas.microsoft.com/office/powerpoint/2010/main" val="2786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1" y="1257299"/>
            <a:ext cx="11081758" cy="43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3" y="203687"/>
            <a:ext cx="10799134" cy="55743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6143625"/>
            <a:ext cx="98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Incremental parsing is fast: 3-5 words per second.</a:t>
            </a:r>
          </a:p>
        </p:txBody>
      </p:sp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2111270"/>
            <a:ext cx="9132276" cy="26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8056" l="2344" r="58281">
                        <a14:foregroundMark x1="37344" y1="65278" x2="23750" y2="70463"/>
                        <a14:foregroundMark x1="30000" y1="74352" x2="37500" y2="94352"/>
                        <a14:foregroundMark x1="9531" y1="79722" x2="26927" y2="94907"/>
                        <a14:foregroundMark x1="2344" y1="85000" x2="17031" y2="97685"/>
                        <a14:foregroundMark x1="50469" y1="89907" x2="58281" y2="98056"/>
                        <a14:backgroundMark x1="28802" y1="51019" x2="28802" y2="51019"/>
                        <a14:backgroundMark x1="16771" y1="69722" x2="16719" y2="63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678" b="9722"/>
          <a:stretch/>
        </p:blipFill>
        <p:spPr>
          <a:xfrm>
            <a:off x="5325181" y="666750"/>
            <a:ext cx="6866819" cy="6191250"/>
          </a:xfrm>
        </p:spPr>
      </p:pic>
      <p:sp>
        <p:nvSpPr>
          <p:cNvPr id="4" name="Rectangle 3"/>
          <p:cNvSpPr/>
          <p:nvPr/>
        </p:nvSpPr>
        <p:spPr>
          <a:xfrm rot="19601505">
            <a:off x="4314797" y="5851395"/>
            <a:ext cx="3228975" cy="699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562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Implement it on Baxter</a:t>
            </a:r>
          </a:p>
          <a:p>
            <a:r>
              <a:rPr lang="en-US" sz="3200" dirty="0"/>
              <a:t>Pick-and-place task</a:t>
            </a:r>
            <a:endParaRPr lang="en-US" sz="2800" dirty="0"/>
          </a:p>
          <a:p>
            <a:pPr lvl="1"/>
            <a:r>
              <a:rPr lang="en-US" sz="2800" dirty="0"/>
              <a:t>Perform a user-study to see if it improves interaction (compared to batch-mode.)</a:t>
            </a:r>
          </a:p>
          <a:p>
            <a:r>
              <a:rPr lang="en-US" sz="3200" dirty="0"/>
              <a:t>Social feedback</a:t>
            </a:r>
          </a:p>
          <a:p>
            <a:pPr lvl="1"/>
            <a:r>
              <a:rPr lang="en-US" sz="2800" dirty="0"/>
              <a:t>Integrate it with Emily Wu’s social feedback framework.</a:t>
            </a:r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58950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Referring Expression parsing</a:t>
            </a:r>
          </a:p>
          <a:p>
            <a:pPr lvl="1"/>
            <a:r>
              <a:rPr lang="en-US" sz="2800" dirty="0"/>
              <a:t>Model for incremental parsing</a:t>
            </a:r>
          </a:p>
          <a:p>
            <a:pPr lvl="1"/>
            <a:endParaRPr lang="en-US" sz="2800" dirty="0"/>
          </a:p>
          <a:p>
            <a:r>
              <a:rPr lang="en-US" sz="3200" dirty="0"/>
              <a:t>Implementation</a:t>
            </a:r>
            <a:endParaRPr lang="en-US" sz="2800" dirty="0"/>
          </a:p>
          <a:p>
            <a:pPr lvl="1"/>
            <a:r>
              <a:rPr lang="en-US" sz="2800" dirty="0"/>
              <a:t>Fast enough to keep up with speech</a:t>
            </a:r>
          </a:p>
          <a:p>
            <a:endParaRPr lang="en-US" sz="3200" dirty="0"/>
          </a:p>
          <a:p>
            <a:r>
              <a:rPr lang="en-US" sz="3200" dirty="0"/>
              <a:t>Real-world data</a:t>
            </a:r>
          </a:p>
          <a:p>
            <a:pPr lvl="1"/>
            <a:r>
              <a:rPr lang="en-US" sz="2800" dirty="0"/>
              <a:t>Used to characterized accuracy and performance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792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5369</TotalTime>
  <Words>934</Words>
  <Application>Microsoft Office PowerPoint</Application>
  <PresentationFormat>Widescreen</PresentationFormat>
  <Paragraphs>710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Consolas</vt:lpstr>
      <vt:lpstr>Kp-Regular</vt:lpstr>
      <vt:lpstr>Wingdings</vt:lpstr>
      <vt:lpstr>Office Theme</vt:lpstr>
      <vt:lpstr>Incrementally Parsing Referring Expressions using Spatial Object Models</vt:lpstr>
      <vt:lpstr>The Problem</vt:lpstr>
      <vt:lpstr>State-of-the-art</vt:lpstr>
      <vt:lpstr>Test Set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Implementation</vt:lpstr>
      <vt:lpstr>Incremental Parsing</vt:lpstr>
      <vt:lpstr>Implicit Tree Structure</vt:lpstr>
      <vt:lpstr>Implicit Tree Structure – Step 1</vt:lpstr>
      <vt:lpstr>Implicit Tree Structure – Step 2</vt:lpstr>
      <vt:lpstr>Implicit Tree Structure – Step 3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Turk Tasks</vt:lpstr>
      <vt:lpstr>PowerPoint Presentation</vt:lpstr>
      <vt:lpstr>PowerPoint Presentation</vt:lpstr>
      <vt:lpstr>PowerPoint Presentation</vt:lpstr>
      <vt:lpstr>Failure Analysis: Incorrect &amp; Imprecise Data </vt:lpstr>
      <vt:lpstr>Future Work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208</cp:revision>
  <dcterms:created xsi:type="dcterms:W3CDTF">2016-02-21T03:02:29Z</dcterms:created>
  <dcterms:modified xsi:type="dcterms:W3CDTF">2016-04-17T04:20:08Z</dcterms:modified>
</cp:coreProperties>
</file>